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47"/>
  </p:notesMasterIdLst>
  <p:sldIdLst>
    <p:sldId id="256" r:id="rId2"/>
    <p:sldId id="257" r:id="rId3"/>
    <p:sldId id="259" r:id="rId4"/>
    <p:sldId id="428" r:id="rId5"/>
    <p:sldId id="443" r:id="rId6"/>
    <p:sldId id="446" r:id="rId7"/>
    <p:sldId id="444" r:id="rId8"/>
    <p:sldId id="445" r:id="rId9"/>
    <p:sldId id="448" r:id="rId10"/>
    <p:sldId id="449" r:id="rId11"/>
    <p:sldId id="477" r:id="rId12"/>
    <p:sldId id="474" r:id="rId13"/>
    <p:sldId id="475" r:id="rId14"/>
    <p:sldId id="476" r:id="rId15"/>
    <p:sldId id="450" r:id="rId16"/>
    <p:sldId id="452" r:id="rId17"/>
    <p:sldId id="451" r:id="rId18"/>
    <p:sldId id="453" r:id="rId19"/>
    <p:sldId id="442" r:id="rId20"/>
    <p:sldId id="437" r:id="rId21"/>
    <p:sldId id="436" r:id="rId22"/>
    <p:sldId id="441" r:id="rId23"/>
    <p:sldId id="440" r:id="rId24"/>
    <p:sldId id="454" r:id="rId25"/>
    <p:sldId id="438" r:id="rId26"/>
    <p:sldId id="457" r:id="rId27"/>
    <p:sldId id="447" r:id="rId28"/>
    <p:sldId id="458" r:id="rId29"/>
    <p:sldId id="439" r:id="rId30"/>
    <p:sldId id="459" r:id="rId31"/>
    <p:sldId id="469" r:id="rId32"/>
    <p:sldId id="470" r:id="rId33"/>
    <p:sldId id="464" r:id="rId34"/>
    <p:sldId id="465" r:id="rId35"/>
    <p:sldId id="462" r:id="rId36"/>
    <p:sldId id="466" r:id="rId37"/>
    <p:sldId id="463" r:id="rId38"/>
    <p:sldId id="471" r:id="rId39"/>
    <p:sldId id="467" r:id="rId40"/>
    <p:sldId id="468" r:id="rId41"/>
    <p:sldId id="472" r:id="rId42"/>
    <p:sldId id="473" r:id="rId43"/>
    <p:sldId id="262" r:id="rId44"/>
    <p:sldId id="265" r:id="rId45"/>
    <p:sldId id="350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08BC"/>
    <a:srgbClr val="ECEFF8"/>
    <a:srgbClr val="DFE8F1"/>
    <a:srgbClr val="000000"/>
    <a:srgbClr val="DDE2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8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F98F6-046C-4A61-A4DD-0818A66BB8A0}" type="datetimeFigureOut">
              <a:rPr lang="en-IN" smtClean="0"/>
              <a:t>08-03-2017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BE6B3-2D16-4A1B-99C8-9BB68DB865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4426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15925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8858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31708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72146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13001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45379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72896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22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04066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6713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25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0413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26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2655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09089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27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133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28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96145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29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55233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30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9414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31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73185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32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34801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34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57827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35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10383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36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363036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37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4133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449605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39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308980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40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626181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41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86356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42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521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0805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5858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0992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0482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15846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8181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#??: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#??: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#??: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#??: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#??: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#??: © DSamanta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#??: © DSamanta</a:t>
            </a:r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#??: © DSamanta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#??: © DSamanta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#??: © DSamanta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#??: © DSamanta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Lecture #??: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/>
      </p:par>
    </p:tnLst>
  </p:timing>
  <p:hf hdr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4221088"/>
            <a:ext cx="5637010" cy="1929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Debasis Samanta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Computer Science &amp; Engineering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Indian Institute of Technology Kharagpur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Spring-2017</a:t>
            </a:r>
            <a:endParaRPr lang="en-IN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335" y="980728"/>
            <a:ext cx="8352928" cy="108012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Programming and Data Structures</a:t>
            </a:r>
            <a:endParaRPr lang="en-IN" sz="4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94"/>
          <a:stretch/>
        </p:blipFill>
        <p:spPr>
          <a:xfrm>
            <a:off x="2987824" y="2426927"/>
            <a:ext cx="2736304" cy="1539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89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What is </a:t>
            </a: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User Defined Data Type?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457200" y="1196753"/>
                <a:ext cx="8363272" cy="4752528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10000"/>
                  </a:lnSpc>
                  <a:buFont typeface="Arial" pitchFamily="34" charset="0"/>
                  <a:buChar char="•"/>
                </a:pPr>
                <a:r>
                  <a:rPr lang="en-IN" sz="24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User can define their own data type</a:t>
                </a:r>
              </a:p>
              <a:p>
                <a:pPr lvl="1" algn="just">
                  <a:lnSpc>
                    <a:spcPct val="110000"/>
                  </a:lnSpc>
                  <a:buFont typeface="Arial" pitchFamily="34" charset="0"/>
                  <a:buChar char="•"/>
                </a:pPr>
                <a:r>
                  <a:rPr lang="en-IN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Also, called custom data type, abstract data type (ADT), etc.</a:t>
                </a:r>
              </a:p>
              <a:p>
                <a:pPr lvl="6" algn="just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</a:pPr>
                <a:endParaRPr lang="en-IN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10000"/>
                  </a:lnSpc>
                  <a:buFont typeface="Arial" pitchFamily="34" charset="0"/>
                  <a:buChar char="•"/>
                </a:pPr>
                <a:r>
                  <a:rPr lang="en-IN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Examples</a:t>
                </a:r>
              </a:p>
              <a:p>
                <a:pPr lvl="6" algn="just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</a:pPr>
                <a:endParaRPr lang="en-IN" sz="8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1" algn="just">
                  <a:lnSpc>
                    <a:spcPct val="110000"/>
                  </a:lnSpc>
                  <a:buFont typeface="Arial" pitchFamily="34" charset="0"/>
                  <a:buChar char="•"/>
                </a:pPr>
                <a:r>
                  <a:rPr lang="en-IN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Com</a:t>
                </a:r>
                <a:r>
                  <a:rPr lang="en-IN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plex number:     </a:t>
                </a:r>
                <a:r>
                  <a:rPr lang="en-IN" dirty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z = x + </a:t>
                </a:r>
                <a:r>
                  <a:rPr lang="en-IN" dirty="0" err="1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lang="en-IN" dirty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y</a:t>
                </a:r>
              </a:p>
              <a:p>
                <a:pPr lvl="8" algn="just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</a:pPr>
                <a:endParaRPr lang="en-IN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IN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Matrices: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lvl="8" algn="just">
                  <a:lnSpc>
                    <a:spcPct val="110000"/>
                  </a:lnSpc>
                  <a:buFont typeface="Arial" pitchFamily="34" charset="0"/>
                  <a:buChar char="•"/>
                </a:pPr>
                <a:endParaRPr lang="en-IN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1" algn="just">
                  <a:lnSpc>
                    <a:spcPct val="110000"/>
                  </a:lnSpc>
                  <a:buFont typeface="Arial" pitchFamily="34" charset="0"/>
                  <a:buChar char="•"/>
                </a:pPr>
                <a:r>
                  <a:rPr lang="en-IN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Date:    </a:t>
                </a:r>
                <a:r>
                  <a:rPr lang="en-IN" dirty="0" err="1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dd</a:t>
                </a:r>
                <a:r>
                  <a:rPr lang="en-IN" dirty="0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/mm/</a:t>
                </a:r>
                <a:r>
                  <a:rPr lang="en-IN" dirty="0" err="1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yy</a:t>
                </a:r>
                <a:endParaRPr lang="en-IN" dirty="0" smtClean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lvl="8" algn="just">
                  <a:lnSpc>
                    <a:spcPct val="110000"/>
                  </a:lnSpc>
                  <a:buFont typeface="Arial" pitchFamily="34" charset="0"/>
                  <a:buChar char="•"/>
                </a:pPr>
                <a:endParaRPr lang="en-IN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365760" lvl="1" indent="0" algn="just">
                  <a:lnSpc>
                    <a:spcPct val="110000"/>
                  </a:lnSpc>
                  <a:buNone/>
                </a:pPr>
                <a:r>
                  <a:rPr lang="en-IN" dirty="0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... And many more</a:t>
                </a:r>
                <a:endParaRPr lang="en-IN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457200" y="1196753"/>
                <a:ext cx="8363272" cy="4752528"/>
              </a:xfrm>
              <a:prstGeom prst="rect">
                <a:avLst/>
              </a:prstGeom>
              <a:blipFill rotWithShape="0">
                <a:blip r:embed="rId3"/>
                <a:stretch>
                  <a:fillRect l="-1020" t="-2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40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Why 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Abstract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Because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details of the implementation are hidden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you do some operation on the list, say insert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 element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you just call a function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6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Details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how the list is implemented or how the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insert function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written is no longer required.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70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Why</a:t>
            </a: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User-Defined Data Types?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always convenient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handling a group of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logically related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 items.</a:t>
            </a: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Examples:</a:t>
            </a: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Student’s record</a:t>
            </a:r>
          </a:p>
          <a:p>
            <a:pPr lvl="2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name, roll number, and marks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Elements in a set</a:t>
            </a:r>
          </a:p>
          <a:p>
            <a:pPr lvl="2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Used in relational algebra, database, etc.</a:t>
            </a:r>
          </a:p>
          <a:p>
            <a:pPr lvl="8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non non-trivial data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structure becomes a trivial.</a:t>
            </a: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Helps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organizing complex data in a more meaningful way.</a:t>
            </a:r>
          </a:p>
          <a:p>
            <a:pPr marL="365760" lvl="1" indent="0" algn="just">
              <a:lnSpc>
                <a:spcPct val="110000"/>
              </a:lnSpc>
              <a:buNone/>
            </a:pP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6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188640"/>
            <a:ext cx="8435281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User-Defined Data Types?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IN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 logically related data can be  grouped into a form called structure</a:t>
            </a:r>
          </a:p>
          <a:p>
            <a:pPr lvl="8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IN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Each member into the group may be 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built-in data type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any other user defined data type</a:t>
            </a:r>
          </a:p>
          <a:p>
            <a:pPr lvl="8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IN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 recursion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that is, a structure cannot include itself</a:t>
            </a:r>
          </a:p>
          <a:p>
            <a:pPr lvl="8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IN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IN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ple</a:t>
            </a:r>
          </a:p>
          <a:p>
            <a:pPr lvl="2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Date : 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dd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 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mm,  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yy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N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76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Structure Definition in C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02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Defining a Structure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composition of a structure may be defined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</a:t>
            </a: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endParaRPr lang="en-IN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endParaRPr lang="en-IN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sz="2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required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keyword</a:t>
            </a: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tag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name of the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structure</a:t>
            </a: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member 1,member 2,..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individual member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declarations</a:t>
            </a: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47664" y="1988840"/>
            <a:ext cx="3712181" cy="1953269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tag {</a:t>
            </a:r>
          </a:p>
          <a:p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 member 1;</a:t>
            </a:r>
          </a:p>
          <a:p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 member 2;</a:t>
            </a:r>
          </a:p>
          <a:p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 :</a:t>
            </a:r>
          </a:p>
          <a:p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	     member m; </a:t>
            </a:r>
          </a:p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};</a:t>
            </a:r>
          </a:p>
        </p:txBody>
      </p:sp>
    </p:spTree>
    <p:extLst>
      <p:ext uri="{BB962C8B-B14F-4D97-AF65-F5344CB8AC3E}">
        <p14:creationId xmlns:p14="http://schemas.microsoft.com/office/powerpoint/2010/main" val="738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Defining a Structure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680519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endParaRPr lang="en-IN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endParaRPr lang="en-IN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3" algn="just">
              <a:lnSpc>
                <a:spcPct val="110000"/>
              </a:lnSpc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Defining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structure </a:t>
            </a:r>
            <a:r>
              <a:rPr lang="en-IN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variables</a:t>
            </a: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endParaRPr lang="en-IN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10000"/>
              </a:lnSpc>
              <a:buNone/>
            </a:pPr>
            <a:endParaRPr lang="en-IN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new data-type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43608" y="1772817"/>
            <a:ext cx="5544616" cy="1872208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IN" alt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student {</a:t>
            </a:r>
          </a:p>
          <a:p>
            <a:r>
              <a:rPr lang="en-IN" altLang="en-US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char </a:t>
            </a:r>
            <a:r>
              <a:rPr lang="en-IN" alt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name[30];</a:t>
            </a:r>
          </a:p>
          <a:p>
            <a:r>
              <a:rPr lang="en-IN" altLang="en-US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IN" altLang="en-US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roll_number</a:t>
            </a:r>
            <a:r>
              <a:rPr lang="en-IN" alt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altLang="en-US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IN" altLang="en-US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total_marks</a:t>
            </a:r>
            <a:r>
              <a:rPr lang="en-IN" alt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altLang="en-US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char </a:t>
            </a:r>
            <a:r>
              <a:rPr lang="en-IN" alt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dob[10];</a:t>
            </a:r>
          </a:p>
          <a:p>
            <a:r>
              <a:rPr lang="en-IN" altLang="en-US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  };</a:t>
            </a:r>
            <a:endParaRPr lang="en-US" altLang="en-US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43608" y="4695800"/>
            <a:ext cx="5544616" cy="648072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IN" altLang="en-US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IN" alt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IN" alt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N" altLang="en-US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sList</a:t>
            </a:r>
            <a:r>
              <a:rPr lang="en-IN" altLang="en-US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[100];</a:t>
            </a:r>
            <a:endParaRPr lang="en-US" altLang="en-US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Left Brace 9"/>
          <p:cNvSpPr/>
          <p:nvPr/>
        </p:nvSpPr>
        <p:spPr>
          <a:xfrm rot="16200000">
            <a:off x="1931318" y="4780002"/>
            <a:ext cx="384820" cy="1296144"/>
          </a:xfrm>
          <a:prstGeom prst="leftBrace">
            <a:avLst>
              <a:gd name="adj1" fmla="val 32823"/>
              <a:gd name="adj2" fmla="val 507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719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Point to be Noted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individual members can be ordinary variables, pointers, arrays, or other structures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6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member names within a particular structure must be distinct from one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another.</a:t>
            </a:r>
          </a:p>
          <a:p>
            <a:pPr lvl="8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member name can be the same as the name of a variable defined outside of the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structure.</a:t>
            </a:r>
          </a:p>
          <a:p>
            <a:pPr lvl="8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2563" lvl="1" indent="-182563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Once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structure has been defined, the individual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structure-type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variables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 only be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declared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then.</a:t>
            </a:r>
          </a:p>
          <a:p>
            <a:pPr marL="2221675" lvl="8" indent="-182563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2563" lvl="1" indent="-182563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Each member in a structure can be accessed with (.) operator called scope resolution operator</a:t>
            </a:r>
          </a:p>
          <a:p>
            <a:pPr marL="2221675" lvl="8" indent="-182563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sz="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altLang="en-US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IN" altLang="en-US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IN" alt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s1, </a:t>
            </a:r>
            <a:r>
              <a:rPr lang="en-IN" altLang="en-US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sList</a:t>
            </a:r>
            <a:r>
              <a:rPr lang="en-IN" alt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[100</a:t>
            </a:r>
            <a:r>
              <a:rPr lang="en-IN" altLang="en-US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45720" indent="0">
              <a:buNone/>
            </a:pPr>
            <a:endParaRPr lang="en-IN" altLang="en-US" sz="10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r>
              <a:rPr lang="en-IN" alt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s1.name;  </a:t>
            </a:r>
            <a:r>
              <a:rPr lang="en-IN" altLang="en-US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sList</a:t>
            </a:r>
            <a:r>
              <a:rPr lang="en-IN" altLang="en-US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[5].</a:t>
            </a:r>
            <a:r>
              <a:rPr lang="en-IN" altLang="en-US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roll_number</a:t>
            </a:r>
            <a:r>
              <a:rPr lang="en-IN" altLang="en-US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altLang="en-US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02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 Complex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Number Addition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74186" y="1651862"/>
            <a:ext cx="5442030" cy="3937378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</a:p>
          <a:p>
            <a:r>
              <a:rPr lang="en-US" alt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endParaRPr lang="en-US" altLang="en-US" sz="1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float </a:t>
            </a:r>
            <a:r>
              <a:rPr lang="en-US" alt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real;</a:t>
            </a:r>
          </a:p>
          <a:p>
            <a:r>
              <a:rPr lang="en-US" alt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float </a:t>
            </a:r>
            <a:r>
              <a:rPr lang="en-US" alt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complex;</a:t>
            </a:r>
          </a:p>
          <a:p>
            <a:r>
              <a:rPr lang="en-US" alt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} </a:t>
            </a:r>
            <a:r>
              <a:rPr lang="en-US" alt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 b, c;</a:t>
            </a:r>
          </a:p>
          <a:p>
            <a:endParaRPr lang="en-US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(“%f %f”, &amp;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a.real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a.complex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(“%f %f”, &amp;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b.real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b.complex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c.real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a.real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b.real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c.complex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a.complex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b.complex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172200" y="1035212"/>
            <a:ext cx="1584176" cy="143326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600" b="1" dirty="0"/>
              <a:t>Scope</a:t>
            </a:r>
          </a:p>
          <a:p>
            <a:pPr algn="ctr"/>
            <a:r>
              <a:rPr lang="en-IN" sz="1600" b="1" dirty="0"/>
              <a:t>restricted</a:t>
            </a:r>
          </a:p>
          <a:p>
            <a:pPr algn="ctr"/>
            <a:r>
              <a:rPr lang="en-IN" sz="1600" b="1" dirty="0"/>
              <a:t>within</a:t>
            </a:r>
          </a:p>
          <a:p>
            <a:pPr algn="ctr"/>
            <a:r>
              <a:rPr lang="en-IN" sz="1600" b="1" dirty="0"/>
              <a:t>main()</a:t>
            </a: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737496" y="2573632"/>
            <a:ext cx="2439888" cy="11782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600" b="1" dirty="0"/>
              <a:t>Structure definition</a:t>
            </a:r>
          </a:p>
          <a:p>
            <a:pPr algn="ctr"/>
            <a:r>
              <a:rPr lang="en-IN" sz="1600" b="1" dirty="0" smtClean="0"/>
              <a:t>and</a:t>
            </a:r>
            <a:endParaRPr lang="en-IN" sz="1600" b="1" dirty="0"/>
          </a:p>
          <a:p>
            <a:pPr algn="ctr"/>
            <a:r>
              <a:rPr lang="en-IN" sz="1600" b="1" dirty="0"/>
              <a:t>Variable Declaration</a:t>
            </a: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920172" y="3857075"/>
            <a:ext cx="2088232" cy="79208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600" b="1" dirty="0"/>
              <a:t>Reading a member</a:t>
            </a:r>
          </a:p>
          <a:p>
            <a:pPr algn="ctr"/>
            <a:r>
              <a:rPr lang="en-IN" sz="1600" b="1" dirty="0"/>
              <a:t>variable</a:t>
            </a: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013224" y="5038430"/>
            <a:ext cx="1944216" cy="65596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600" b="1" dirty="0"/>
              <a:t>Accessing members</a:t>
            </a: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81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Operations with ADTs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19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73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2708920"/>
            <a:ext cx="835292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Lecture #09</a:t>
            </a:r>
          </a:p>
          <a:p>
            <a:r>
              <a:rPr lang="en-IN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Structures in C</a:t>
            </a:r>
            <a:endParaRPr lang="en-IN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#??: © DSamanta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822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ADT: Complex Number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4188238" y="2961722"/>
            <a:ext cx="3074590" cy="2640360"/>
          </a:xfrm>
          <a:prstGeom prst="ellips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Complex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Number</a:t>
            </a:r>
          </a:p>
        </p:txBody>
      </p:sp>
      <p:sp>
        <p:nvSpPr>
          <p:cNvPr id="21" name="Line 3"/>
          <p:cNvSpPr>
            <a:spLocks noChangeShapeType="1"/>
          </p:cNvSpPr>
          <p:nvPr/>
        </p:nvSpPr>
        <p:spPr bwMode="auto">
          <a:xfrm>
            <a:off x="5580111" y="1700808"/>
            <a:ext cx="26151" cy="124867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" name="Line 4"/>
          <p:cNvSpPr>
            <a:spLocks noChangeShapeType="1"/>
          </p:cNvSpPr>
          <p:nvPr/>
        </p:nvSpPr>
        <p:spPr bwMode="auto">
          <a:xfrm>
            <a:off x="3200476" y="2046755"/>
            <a:ext cx="1792269" cy="1064494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3" name="Line 5"/>
          <p:cNvSpPr>
            <a:spLocks noChangeShapeType="1"/>
          </p:cNvSpPr>
          <p:nvPr/>
        </p:nvSpPr>
        <p:spPr bwMode="auto">
          <a:xfrm>
            <a:off x="2627784" y="3135736"/>
            <a:ext cx="1822938" cy="45456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>
            <a:off x="2526060" y="4001882"/>
            <a:ext cx="1757908" cy="7519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5" name="Line 7"/>
          <p:cNvSpPr>
            <a:spLocks noChangeShapeType="1"/>
          </p:cNvSpPr>
          <p:nvPr/>
        </p:nvSpPr>
        <p:spPr bwMode="auto">
          <a:xfrm flipV="1">
            <a:off x="2771800" y="4611580"/>
            <a:ext cx="1512168" cy="37441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" name="Line 8"/>
          <p:cNvSpPr>
            <a:spLocks noChangeShapeType="1"/>
          </p:cNvSpPr>
          <p:nvPr/>
        </p:nvSpPr>
        <p:spPr bwMode="auto">
          <a:xfrm flipV="1">
            <a:off x="3124277" y="5058562"/>
            <a:ext cx="1373240" cy="691874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4932040" y="1300240"/>
            <a:ext cx="11180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add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2034563" y="5555036"/>
            <a:ext cx="11180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print</a:t>
            </a: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755576" y="2702701"/>
            <a:ext cx="23687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multiplication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2505235" y="1587991"/>
            <a:ext cx="11180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sub</a:t>
            </a: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1653767" y="4759395"/>
            <a:ext cx="11180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read</a:t>
            </a: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1115616" y="3763222"/>
            <a:ext cx="13400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division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173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Complex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Numbers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15617" y="1619747"/>
            <a:ext cx="5494338" cy="4200116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sz="16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typeX</a:t>
            </a:r>
            <a:r>
              <a:rPr lang="en-US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float </a:t>
            </a:r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re;</a:t>
            </a:r>
          </a:p>
          <a:p>
            <a:r>
              <a:rPr lang="en-US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float </a:t>
            </a:r>
            <a:r>
              <a:rPr lang="en-US" altLang="en-US" sz="16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</a:t>
            </a:r>
            <a:r>
              <a:rPr lang="en-US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en-US" sz="16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};</a:t>
            </a:r>
          </a:p>
          <a:p>
            <a:endParaRPr lang="en-US" altLang="en-US" sz="16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typeX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altLang="en-US" sz="16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6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 </a:t>
            </a:r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*add (complex a, complex b);</a:t>
            </a:r>
          </a:p>
          <a:p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 *sub (complex a, complex b);</a:t>
            </a:r>
          </a:p>
          <a:p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 *</a:t>
            </a:r>
            <a:r>
              <a:rPr lang="en-US" altLang="en-US" sz="16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</a:t>
            </a:r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(complex a, complex b);</a:t>
            </a:r>
          </a:p>
          <a:p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 *div (complex a, complex b);</a:t>
            </a:r>
          </a:p>
          <a:p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 *read();</a:t>
            </a:r>
          </a:p>
          <a:p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print (complex a);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012160" y="4020144"/>
            <a:ext cx="1584176" cy="143326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600" b="1" dirty="0"/>
              <a:t>Function</a:t>
            </a:r>
          </a:p>
          <a:p>
            <a:pPr algn="ctr"/>
            <a:r>
              <a:rPr lang="en-IN" sz="1600" b="1" dirty="0"/>
              <a:t>prototypes</a:t>
            </a: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12160" y="1959260"/>
            <a:ext cx="1584176" cy="143326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600" b="1" dirty="0"/>
              <a:t>Structure</a:t>
            </a:r>
          </a:p>
          <a:p>
            <a:pPr algn="ctr"/>
            <a:r>
              <a:rPr lang="en-IN" sz="1600" b="1" dirty="0"/>
              <a:t>definition</a:t>
            </a: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43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ADT: Set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5307360" y="705272"/>
            <a:ext cx="2514600" cy="4572000"/>
          </a:xfrm>
          <a:prstGeom prst="ellips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Set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1" name="Line 3"/>
          <p:cNvSpPr>
            <a:spLocks noChangeShapeType="1"/>
          </p:cNvSpPr>
          <p:nvPr/>
        </p:nvSpPr>
        <p:spPr bwMode="auto">
          <a:xfrm>
            <a:off x="3326160" y="781472"/>
            <a:ext cx="2362200" cy="533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" name="Line 4"/>
          <p:cNvSpPr>
            <a:spLocks noChangeShapeType="1"/>
          </p:cNvSpPr>
          <p:nvPr/>
        </p:nvSpPr>
        <p:spPr bwMode="auto">
          <a:xfrm>
            <a:off x="3402360" y="1848272"/>
            <a:ext cx="2057400" cy="76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3" name="Line 5"/>
          <p:cNvSpPr>
            <a:spLocks noChangeShapeType="1"/>
          </p:cNvSpPr>
          <p:nvPr/>
        </p:nvSpPr>
        <p:spPr bwMode="auto">
          <a:xfrm>
            <a:off x="3478560" y="2838872"/>
            <a:ext cx="1828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 flipV="1">
            <a:off x="3402360" y="3448472"/>
            <a:ext cx="1905000" cy="228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5" name="Line 7"/>
          <p:cNvSpPr>
            <a:spLocks noChangeShapeType="1"/>
          </p:cNvSpPr>
          <p:nvPr/>
        </p:nvSpPr>
        <p:spPr bwMode="auto">
          <a:xfrm flipV="1">
            <a:off x="3402360" y="3905672"/>
            <a:ext cx="2057400" cy="68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" name="Line 8"/>
          <p:cNvSpPr>
            <a:spLocks noChangeShapeType="1"/>
          </p:cNvSpPr>
          <p:nvPr/>
        </p:nvSpPr>
        <p:spPr bwMode="auto">
          <a:xfrm flipV="1">
            <a:off x="3402360" y="4591472"/>
            <a:ext cx="2286000" cy="1066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2267744" y="476672"/>
            <a:ext cx="10584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union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2487960" y="5505872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size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2153444" y="2577302"/>
            <a:ext cx="12870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minus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1527910" y="1590269"/>
            <a:ext cx="176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intersection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2229644" y="4362872"/>
            <a:ext cx="11727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delete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2229644" y="3387718"/>
            <a:ext cx="12108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insert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337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Set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Manipulation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79899" y="1619747"/>
            <a:ext cx="5030055" cy="4200116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sz="16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nodeS</a:t>
            </a:r>
            <a:r>
              <a:rPr lang="en-US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16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16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nodeS</a:t>
            </a:r>
            <a:r>
              <a:rPr lang="en-US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*next;</a:t>
            </a:r>
          </a:p>
          <a:p>
            <a:r>
              <a:rPr lang="en-US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};</a:t>
            </a:r>
          </a:p>
          <a:p>
            <a:endParaRPr lang="en-US" altLang="en-US" sz="16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alt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nodeS</a:t>
            </a:r>
            <a:r>
              <a:rPr lang="en-US" altLang="en-US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altLang="en-US" sz="16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6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 </a:t>
            </a:r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*union (set a, set b);</a:t>
            </a:r>
          </a:p>
          <a:p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 *intersect (set a, set b);</a:t>
            </a:r>
          </a:p>
          <a:p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 *minus (set a, set b);</a:t>
            </a:r>
          </a:p>
          <a:p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insert (set a, </a:t>
            </a:r>
            <a:r>
              <a:rPr lang="en-US" altLang="en-US" sz="16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x);</a:t>
            </a:r>
          </a:p>
          <a:p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delete (set a, </a:t>
            </a:r>
            <a:r>
              <a:rPr lang="en-US" altLang="en-US" sz="16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x);</a:t>
            </a:r>
          </a:p>
          <a:p>
            <a:r>
              <a:rPr lang="en-US" altLang="en-US" sz="16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size (set a);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012160" y="4020144"/>
            <a:ext cx="1584176" cy="143326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600" b="1" dirty="0"/>
              <a:t>Function</a:t>
            </a:r>
          </a:p>
          <a:p>
            <a:pPr algn="ctr"/>
            <a:r>
              <a:rPr lang="en-IN" sz="1600" b="1" dirty="0"/>
              <a:t>prototypes</a:t>
            </a: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12160" y="1959260"/>
            <a:ext cx="1584176" cy="143326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600" b="1" dirty="0"/>
              <a:t>Structure</a:t>
            </a:r>
          </a:p>
          <a:p>
            <a:pPr algn="ctr"/>
            <a:r>
              <a:rPr lang="en-IN" sz="1600" b="1" dirty="0"/>
              <a:t>definition</a:t>
            </a: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18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Binary Tree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24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4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 structure in which a record is linked to two successor records, usually referred to as the left branch when greater and the right when less than the previous record.</a:t>
            </a:r>
            <a:endParaRPr lang="en-IN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2050" name="Picture 2" descr="File:Binary tree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732923"/>
            <a:ext cx="3600400" cy="3000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44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Tree Terminology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binary tree is made of nodes, where each node contains a "left" reference, a "right" reference, and a data element. The topmost node in the tree is called the </a:t>
            </a:r>
            <a:r>
              <a:rPr lang="en-IN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root</a:t>
            </a: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Every node (excluding a root) in a tree is connected by a directed edge from exactly one other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 which is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called a </a:t>
            </a:r>
            <a:r>
              <a:rPr lang="en-IN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parent</a:t>
            </a: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other hand, each node can be connected to arbitrary number of nodes, called </a:t>
            </a:r>
            <a:r>
              <a:rPr lang="en-IN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children</a:t>
            </a: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Nodes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 no children are called </a:t>
            </a:r>
            <a:r>
              <a:rPr lang="en-IN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leaves</a:t>
            </a:r>
            <a:r>
              <a:rPr lang="en-IN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IN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external </a:t>
            </a:r>
            <a:r>
              <a:rPr lang="en-IN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nodes</a:t>
            </a: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Nodes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which are not leaves are called </a:t>
            </a:r>
            <a:r>
              <a:rPr lang="en-IN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internal </a:t>
            </a:r>
            <a:r>
              <a:rPr lang="en-IN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nodes</a:t>
            </a:r>
            <a:endParaRPr lang="en-IN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Nodes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 the same parent are called </a:t>
            </a:r>
            <a:r>
              <a:rPr lang="en-IN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sibling</a:t>
            </a:r>
            <a:endParaRPr lang="en-IN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26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63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Tree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erminology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depth of a node is the number of edges from the root to the node.</a:t>
            </a: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height of a node is the number of edges from the node to the deepest leaf.</a:t>
            </a: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height of a tree is a height of the root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9" name="Picture 2" descr="https://www.cs.cmu.edu/~adamchik/15-121/lectures/Trees/pix/binaryTree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852936"/>
            <a:ext cx="3622154" cy="283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03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Full &amp; Complete Binary Tree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full binary tree is a binary tree in which each node has exactly zero or two children.</a:t>
            </a: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complete binary tree is a binary tree, which is completely filled, with the possible exception of the bottom level, which is filled from left to right.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28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5122" name="Picture 2" descr="https://www.cs.cmu.edu/~adamchik/15-121/lectures/Trees/pix/full_complete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3" y="2996952"/>
            <a:ext cx="5619699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66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Advantages of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Trees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Trees are so useful and frequently used, because they have some very serious advantages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:-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Trees reflect structural relationships in the data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Trees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 used to represent hierarchies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Trees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provide an efficient insertion and searching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Trees are very flexible data, allowing to move subtrees around with minimum effort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29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82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06936" y="1196752"/>
            <a:ext cx="8640960" cy="4641696"/>
          </a:xfrm>
        </p:spPr>
        <p:txBody>
          <a:bodyPr>
            <a:normAutofit fontScale="92500" lnSpcReduction="20000"/>
          </a:bodyPr>
          <a:lstStyle/>
          <a:p>
            <a:pPr marL="365760" lvl="1" indent="0">
              <a:buNone/>
            </a:pPr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Built-in data types</a:t>
            </a:r>
          </a:p>
          <a:p>
            <a:pPr lvl="7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User-defined data types</a:t>
            </a:r>
          </a:p>
          <a:p>
            <a:pPr lvl="7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Defining a Structure  in C</a:t>
            </a:r>
          </a:p>
          <a:p>
            <a:pPr lvl="8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Operations with ADTs</a:t>
            </a:r>
          </a:p>
          <a:p>
            <a:pPr lvl="8"/>
            <a:endParaRPr lang="en-US" sz="1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Some examples</a:t>
            </a:r>
          </a:p>
          <a:p>
            <a:pPr lvl="5">
              <a:spcBef>
                <a:spcPts val="0"/>
              </a:spcBef>
              <a:spcAft>
                <a:spcPts val="0"/>
              </a:spcAft>
            </a:pPr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Complex numbers</a:t>
            </a:r>
          </a:p>
          <a:p>
            <a:pPr lvl="7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Binary Tree</a:t>
            </a:r>
          </a:p>
          <a:p>
            <a:pPr lvl="4">
              <a:spcBef>
                <a:spcPts val="0"/>
              </a:spcBef>
              <a:spcAft>
                <a:spcPts val="0"/>
              </a:spcAft>
            </a:pPr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Linked List</a:t>
            </a:r>
          </a:p>
          <a:p>
            <a:pPr lvl="8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Other Examples</a:t>
            </a:r>
          </a:p>
          <a:p>
            <a:endParaRPr lang="en-US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Today’s discussion…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z="1000" i="1" smtClean="0"/>
              <a:t>CS 11001 : Programming and Data Structures</a:t>
            </a:r>
            <a:endParaRPr lang="en-IN" sz="1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3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#??: © DSamanta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233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Declaring a Binary Tree in C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30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49300" y="1543751"/>
            <a:ext cx="4572000" cy="2007096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sz="1600" dirty="0" err="1" smtClean="0">
                <a:solidFill>
                  <a:srgbClr val="101094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sz="1600" dirty="0" smtClean="0">
                <a:solidFill>
                  <a:srgbClr val="303336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303336"/>
                </a:solidFill>
                <a:latin typeface="Consolas" panose="020B0609020204030204" pitchFamily="49" charset="0"/>
              </a:rPr>
              <a:t>node { </a:t>
            </a:r>
            <a:endParaRPr lang="en-US" altLang="en-US" sz="1600" dirty="0" smtClean="0">
              <a:solidFill>
                <a:srgbClr val="303336"/>
              </a:solidFill>
              <a:latin typeface="Consolas" panose="020B0609020204030204" pitchFamily="49" charset="0"/>
            </a:endParaRPr>
          </a:p>
          <a:p>
            <a:r>
              <a:rPr lang="en-US" altLang="en-US" sz="1600" dirty="0" smtClean="0">
                <a:solidFill>
                  <a:srgbClr val="303336"/>
                </a:solidFill>
                <a:latin typeface="Consolas" panose="020B0609020204030204" pitchFamily="49" charset="0"/>
              </a:rPr>
              <a:t>	       </a:t>
            </a:r>
            <a:r>
              <a:rPr lang="en-US" altLang="en-US" sz="16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600" dirty="0" smtClean="0">
                <a:solidFill>
                  <a:srgbClr val="303336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303336"/>
                </a:solidFill>
                <a:latin typeface="Consolas" panose="020B0609020204030204" pitchFamily="49" charset="0"/>
              </a:rPr>
              <a:t>value; </a:t>
            </a:r>
            <a:endParaRPr lang="en-US" altLang="en-US" sz="1600" dirty="0" smtClean="0">
              <a:solidFill>
                <a:srgbClr val="303336"/>
              </a:solidFill>
              <a:latin typeface="Consolas" panose="020B0609020204030204" pitchFamily="49" charset="0"/>
            </a:endParaRPr>
          </a:p>
          <a:p>
            <a:r>
              <a:rPr lang="en-US" altLang="en-US" sz="1600" dirty="0">
                <a:solidFill>
                  <a:srgbClr val="303336"/>
                </a:solidFill>
                <a:latin typeface="Consolas" panose="020B0609020204030204" pitchFamily="49" charset="0"/>
              </a:rPr>
              <a:t>	 </a:t>
            </a:r>
            <a:r>
              <a:rPr lang="en-US" altLang="en-US" sz="1600" dirty="0" smtClean="0">
                <a:solidFill>
                  <a:srgbClr val="303336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1600" dirty="0" err="1" smtClean="0">
                <a:solidFill>
                  <a:srgbClr val="101094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sz="1600" dirty="0" smtClean="0">
                <a:solidFill>
                  <a:srgbClr val="303336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303336"/>
                </a:solidFill>
                <a:latin typeface="Consolas" panose="020B0609020204030204" pitchFamily="49" charset="0"/>
              </a:rPr>
              <a:t>node * left; </a:t>
            </a:r>
            <a:endParaRPr lang="en-US" altLang="en-US" sz="1600" dirty="0" smtClean="0">
              <a:solidFill>
                <a:srgbClr val="303336"/>
              </a:solidFill>
              <a:latin typeface="Consolas" panose="020B0609020204030204" pitchFamily="49" charset="0"/>
            </a:endParaRPr>
          </a:p>
          <a:p>
            <a:r>
              <a:rPr lang="en-US" altLang="en-US" sz="1600" dirty="0">
                <a:solidFill>
                  <a:srgbClr val="303336"/>
                </a:solidFill>
                <a:latin typeface="Consolas" panose="020B0609020204030204" pitchFamily="49" charset="0"/>
              </a:rPr>
              <a:t>	 </a:t>
            </a:r>
            <a:r>
              <a:rPr lang="en-US" altLang="en-US" sz="1600" dirty="0" smtClean="0">
                <a:solidFill>
                  <a:srgbClr val="303336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1600" dirty="0" err="1" smtClean="0">
                <a:solidFill>
                  <a:srgbClr val="101094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sz="1600" dirty="0" smtClean="0">
                <a:solidFill>
                  <a:srgbClr val="303336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303336"/>
                </a:solidFill>
                <a:latin typeface="Consolas" panose="020B0609020204030204" pitchFamily="49" charset="0"/>
              </a:rPr>
              <a:t>node * right; </a:t>
            </a:r>
            <a:endParaRPr lang="en-US" altLang="en-US" sz="1600" dirty="0" smtClean="0">
              <a:solidFill>
                <a:srgbClr val="303336"/>
              </a:solidFill>
              <a:latin typeface="Consolas" panose="020B0609020204030204" pitchFamily="49" charset="0"/>
            </a:endParaRPr>
          </a:p>
          <a:p>
            <a:r>
              <a:rPr lang="en-US" altLang="en-US" sz="1600" dirty="0" smtClean="0">
                <a:solidFill>
                  <a:srgbClr val="303336"/>
                </a:solidFill>
                <a:latin typeface="Consolas" panose="020B0609020204030204" pitchFamily="49" charset="0"/>
              </a:rPr>
              <a:t>	     }</a:t>
            </a:r>
            <a:r>
              <a:rPr lang="en-US" altLang="en-US" sz="1600" dirty="0" smtClean="0">
                <a:solidFill>
                  <a:schemeClr val="tx1"/>
                </a:solidFill>
              </a:rPr>
              <a:t> </a:t>
            </a:r>
            <a:endParaRPr lang="en-US" altLang="en-US" sz="1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en-US" sz="16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179" name="Picture 11" descr="Image result for binary tree node point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708920"/>
            <a:ext cx="4968552" cy="3123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78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Traversals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traversal is a process that visits all the nodes in the tree. Since a tree is a nonlinear data structure, there is no unique traversal. We will consider several traversal algorithms with we group in the following two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kinds:-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depth-first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traversal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breadth-first traversal</a:t>
            </a: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are three different types of depth-first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traversals:-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PreOrder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traversal - visit the parent first and then left and right children;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InOrder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traversal - visit the left child, then the parent and the right child;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PostOrder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traversal - visit left child, then the right child and then the parent;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31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52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Traversals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 an example consider the following tree and its four traversals: </a:t>
            </a: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PreOrder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- 8, 5, 9, 7, 1, 12, 2, 4, 11, 3 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InOrder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- 9, 5, 1, 7, 2, 12, 8, 4, 3, 11 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PostOrder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- 9, 1, 2, 12, 7, 5, 3, 11, 4, 8 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LevelOrder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- 8, 5, 4, 9, 7, 11, 1, 12, 3, 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32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6146" name="Picture 2" descr="https://www.cs.cmu.edu/~adamchik/15-121/lectures/Trees/pix/tree1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253" y="2420889"/>
            <a:ext cx="4085548" cy="3639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69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Linked List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33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88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linked list is a sequence of data structures, which are connected together via links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 algn="just">
              <a:lnSpc>
                <a:spcPct val="110000"/>
              </a:lnSpc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a sequence of links which contains items. </a:t>
            </a: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link contains a connection to another link. </a:t>
            </a: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Important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terms to understand the concept of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− Each link of a linked list can store a data called an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element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Next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− Each link of a linked list contains a link to the next link called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Next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List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− A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contains the connection link to the first link called 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Head</a:t>
            </a:r>
            <a:endParaRPr lang="en-IN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34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34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List Representation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Linked list can be visualized as a chain of nodes, where every node points to the next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</a:t>
            </a: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Important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points to be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considered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contains a link element called 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Head</a:t>
            </a:r>
            <a:endParaRPr lang="en-IN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link carries a data field(s) and a link field called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next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link is linked with its next link using its next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link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Last link carries a link as null to mark the end of the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35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9222" name="Picture 6" descr="linkedlist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88840"/>
            <a:ext cx="7541201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846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Defining A Linked List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36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19104" y="3325754"/>
            <a:ext cx="4998764" cy="2088231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IN" alt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IN" alt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node {</a:t>
            </a:r>
            <a:endParaRPr lang="en-IN" altLang="en-US" sz="16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IN" altLang="en-US" sz="16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alt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IN" alt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6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data;</a:t>
            </a:r>
          </a:p>
          <a:p>
            <a:pPr>
              <a:lnSpc>
                <a:spcPct val="150000"/>
              </a:lnSpc>
            </a:pPr>
            <a:r>
              <a:rPr lang="en-IN" altLang="en-US" sz="16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alt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IN" alt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IN" alt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6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 *next;</a:t>
            </a:r>
          </a:p>
          <a:p>
            <a:pPr>
              <a:lnSpc>
                <a:spcPct val="150000"/>
              </a:lnSpc>
            </a:pPr>
            <a:r>
              <a:rPr lang="en-IN" alt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 };</a:t>
            </a:r>
            <a:endParaRPr lang="en-US" altLang="en-US" sz="16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1628800"/>
            <a:ext cx="5176475" cy="93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34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Why Linked List?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Arrays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 be used to store linear data of similar types, but arrays have following 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limitations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size of the arrays is fixed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Inserting a new element in an array of elements is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expensive</a:t>
            </a:r>
          </a:p>
          <a:p>
            <a:pPr lvl="8" algn="just">
              <a:lnSpc>
                <a:spcPct val="110000"/>
              </a:lnSpc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Advantages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over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arrays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Dynamic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size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Ease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insertion/deletion</a:t>
            </a:r>
          </a:p>
          <a:p>
            <a:pPr lvl="8" algn="just">
              <a:lnSpc>
                <a:spcPct val="110000"/>
              </a:lnSpc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Drawbacks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linked list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andom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access is not allowed.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 cannot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 binary search with linked lists.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Extra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memory space for a pointer is required with each element of the list.</a:t>
            </a:r>
          </a:p>
          <a:p>
            <a:pPr marL="266700" lvl="1" indent="-266700" algn="just">
              <a:lnSpc>
                <a:spcPct val="110000"/>
              </a:lnSpc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37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50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Other Examples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38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6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 Comparing Dates	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39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3528" y="1124744"/>
            <a:ext cx="8363272" cy="5047456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N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IN" altLang="en-US" sz="1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IN" altLang="en-US" sz="1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 {</a:t>
            </a:r>
          </a:p>
          <a:p>
            <a:r>
              <a:rPr lang="en-IN" altLang="en-US" sz="1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IN" altLang="en-US" sz="1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dd</a:t>
            </a:r>
            <a:r>
              <a:rPr lang="en-IN" alt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mm, </a:t>
            </a:r>
            <a:r>
              <a:rPr lang="en-IN" alt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yy</a:t>
            </a:r>
            <a:r>
              <a:rPr lang="en-IN" alt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altLang="en-US" sz="1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} ;</a:t>
            </a:r>
          </a:p>
          <a:p>
            <a:endParaRPr lang="en-IN" altLang="en-US" sz="1400" b="1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date_cmp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date d1, </a:t>
            </a:r>
            <a:r>
              <a:rPr lang="en-IN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date d2);</a:t>
            </a:r>
          </a:p>
          <a:p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IN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date_print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date d);</a:t>
            </a:r>
          </a:p>
          <a:p>
            <a:endParaRPr lang="en-IN" altLang="en-US" sz="14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  <a:endParaRPr lang="en-IN" altLang="en-US" sz="14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N" altLang="en-US" sz="1400" b="1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alt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 d1 = {7, 3, </a:t>
            </a:r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2015};</a:t>
            </a:r>
            <a:endParaRPr lang="en-IN" altLang="en-US" sz="14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alt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 d2 = {24, 10, </a:t>
            </a:r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2015};</a:t>
            </a:r>
            <a:endParaRPr lang="en-IN" altLang="en-US" sz="14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IN" altLang="en-US" sz="1400" b="1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alt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N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date_cmp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(d1, d2</a:t>
            </a:r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alt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date_print</a:t>
            </a:r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(d1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IN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N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 is equal to");</a:t>
            </a:r>
          </a:p>
          <a:p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 (</a:t>
            </a:r>
            <a:r>
              <a:rPr lang="en-IN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0)</a:t>
            </a:r>
          </a:p>
          <a:p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N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 is </a:t>
            </a:r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greater, 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i.e</a:t>
            </a:r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., 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later than ");</a:t>
            </a:r>
          </a:p>
          <a:p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IN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 is </a:t>
            </a:r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smaller, 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i.e</a:t>
            </a:r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., 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earlier than</a:t>
            </a:r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endParaRPr lang="en-IN" altLang="en-US" sz="14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alt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date_print</a:t>
            </a:r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(d2);</a:t>
            </a:r>
            <a:endParaRPr lang="en-IN" altLang="en-US" sz="800" b="1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14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33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Built-in Data Type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36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Comparing </a:t>
            </a:r>
            <a:r>
              <a:rPr lang="en-US" sz="40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Dates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40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3528" y="1196752"/>
            <a:ext cx="8363272" cy="4975448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compare given dates d1 and d2 */</a:t>
            </a:r>
          </a:p>
          <a:p>
            <a:endParaRPr lang="en-IN" altLang="en-US" sz="1400" b="1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date_cmp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date d1, </a:t>
            </a:r>
            <a:r>
              <a:rPr lang="en-IN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date d2</a:t>
            </a:r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IN" altLang="en-US" sz="14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N" altLang="en-US" sz="14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(d1.dd == d2.dd &amp;&amp; d1.mm == d2.mm &amp;&amp; d1.yy </a:t>
            </a:r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 d2.yy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	return 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 (d1.yy &gt; d2.yy || d1.yy == d2.yy &amp;&amp; d1.mm &gt; d2.mm || d1.yy == </a:t>
            </a:r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d2.yy 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&amp;&amp; d1.mm == d2.mm &amp;&amp; d1.dd &gt; d2.dd)</a:t>
            </a:r>
          </a:p>
          <a:p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</a:p>
          <a:p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return -1;</a:t>
            </a:r>
          </a:p>
          <a:p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N" altLang="en-US" sz="14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N" altLang="en-US" sz="14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N" altLang="en-US" sz="1400" b="1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a given date */</a:t>
            </a:r>
          </a:p>
          <a:p>
            <a:endParaRPr lang="en-IN" altLang="en-US" sz="1400" b="1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IN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date_print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date d</a:t>
            </a:r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IN" altLang="en-US" sz="14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N" altLang="en-US" sz="14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N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("%d/%d/%d", d.dd, d.mm, </a:t>
            </a:r>
            <a:r>
              <a:rPr lang="en-IN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d.yy</a:t>
            </a:r>
            <a:r>
              <a:rPr lang="en-IN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14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004048" y="3573016"/>
            <a:ext cx="4032448" cy="158417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600" b="1" u="sng" dirty="0" smtClean="0"/>
              <a:t>OUTPUT</a:t>
            </a:r>
          </a:p>
          <a:p>
            <a:pPr algn="ctr"/>
            <a:endParaRPr lang="en-IN" sz="1600" b="1" u="sng" dirty="0"/>
          </a:p>
          <a:p>
            <a:r>
              <a:rPr lang="en-IN" sz="1600" b="1" dirty="0" smtClean="0"/>
              <a:t>7/3/2015 </a:t>
            </a:r>
            <a:r>
              <a:rPr lang="en-IN" sz="1600" b="1" dirty="0"/>
              <a:t>is </a:t>
            </a:r>
            <a:r>
              <a:rPr lang="en-IN" sz="1600" b="1" dirty="0" smtClean="0"/>
              <a:t>smaller, </a:t>
            </a:r>
            <a:r>
              <a:rPr lang="en-IN" sz="1600" b="1" dirty="0"/>
              <a:t>i.e</a:t>
            </a:r>
            <a:r>
              <a:rPr lang="en-IN" sz="1600" b="1" dirty="0" smtClean="0"/>
              <a:t>., </a:t>
            </a:r>
            <a:r>
              <a:rPr lang="en-IN" sz="1600" b="1" dirty="0"/>
              <a:t>earlier than </a:t>
            </a:r>
            <a:r>
              <a:rPr lang="en-IN" sz="1600" b="1" dirty="0" smtClean="0"/>
              <a:t>24/10/2015</a:t>
            </a:r>
            <a:endParaRPr lang="en-IN" sz="1600" b="1" dirty="0"/>
          </a:p>
        </p:txBody>
      </p:sp>
    </p:spTree>
    <p:extLst>
      <p:ext uri="{BB962C8B-B14F-4D97-AF65-F5344CB8AC3E}">
        <p14:creationId xmlns:p14="http://schemas.microsoft.com/office/powerpoint/2010/main" val="282408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Add Two Complex Numbers	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41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69578" y="923796"/>
            <a:ext cx="7499177" cy="5262488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complex</a:t>
            </a:r>
          </a:p>
          <a:p>
            <a:r>
              <a:rPr lang="en-US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float real;</a:t>
            </a:r>
          </a:p>
          <a:p>
            <a:r>
              <a:rPr lang="en-US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float </a:t>
            </a:r>
            <a:r>
              <a:rPr lang="en-US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complex;</a:t>
            </a:r>
          </a:p>
          <a:p>
            <a:endParaRPr lang="en-US" altLang="en-US" sz="1400" b="1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complex n1, n2, temp;</a:t>
            </a:r>
          </a:p>
          <a:p>
            <a:endParaRPr lang="en-US" altLang="en-US" sz="14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("For 1st complex number \n");</a:t>
            </a:r>
          </a:p>
          <a:p>
            <a:r>
              <a:rPr lang="en-US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 Enter re &amp; </a:t>
            </a:r>
            <a:r>
              <a:rPr lang="en-US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</a:t>
            </a:r>
            <a:r>
              <a:rPr lang="en-US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part respectively:\n");</a:t>
            </a:r>
          </a:p>
          <a:p>
            <a:r>
              <a:rPr lang="en-US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("%f %f", &amp;n1.real, &amp;n1.imag);</a:t>
            </a:r>
          </a:p>
          <a:p>
            <a:endParaRPr lang="en-US" altLang="en-US" sz="14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US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nFor</a:t>
            </a:r>
            <a:r>
              <a:rPr lang="en-US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2nd complex number \n");</a:t>
            </a:r>
          </a:p>
          <a:p>
            <a:r>
              <a:rPr lang="en-US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("Enter re &amp; </a:t>
            </a:r>
            <a:r>
              <a:rPr lang="en-US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</a:t>
            </a:r>
            <a:r>
              <a:rPr lang="en-US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part respectively:\n");</a:t>
            </a:r>
          </a:p>
          <a:p>
            <a:r>
              <a:rPr lang="en-US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("%f %f", &amp;n2.real, &amp;n2.imag);</a:t>
            </a:r>
          </a:p>
          <a:p>
            <a:endParaRPr lang="en-US" altLang="en-US" sz="14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temp = add(n1, n2);</a:t>
            </a:r>
          </a:p>
          <a:p>
            <a:r>
              <a:rPr lang="en-US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("Sum = %.1f + %.1fi", </a:t>
            </a:r>
            <a:r>
              <a:rPr lang="en-US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temp.real</a:t>
            </a:r>
            <a:r>
              <a:rPr lang="en-US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4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temp.imag</a:t>
            </a:r>
            <a:r>
              <a:rPr lang="en-US" altLang="en-US" sz="1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en-US" sz="14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0;</a:t>
            </a:r>
          </a:p>
          <a:p>
            <a:r>
              <a:rPr lang="en-US" altLang="en-US" sz="14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altLang="en-US" sz="14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66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Add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Two Complex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Numbers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42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3528" y="1484784"/>
            <a:ext cx="5157869" cy="4017540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en-US" sz="16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6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 add(complex n1, complex n2)</a:t>
            </a:r>
          </a:p>
          <a:p>
            <a:r>
              <a:rPr lang="en-US" altLang="en-US" sz="16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altLang="en-US" sz="16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complex temp;</a:t>
            </a:r>
          </a:p>
          <a:p>
            <a:endParaRPr lang="en-US" altLang="en-US" sz="16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6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temp.real</a:t>
            </a:r>
            <a:r>
              <a:rPr lang="en-US" altLang="en-US" sz="16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n1.real + n2.real;</a:t>
            </a:r>
          </a:p>
          <a:p>
            <a:r>
              <a:rPr lang="en-US" altLang="en-US" sz="16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temp.imag</a:t>
            </a:r>
            <a:r>
              <a:rPr lang="en-US" altLang="en-US" sz="16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n1.imag + n2.imag;</a:t>
            </a:r>
          </a:p>
          <a:p>
            <a:endParaRPr lang="en-US" altLang="en-US" sz="16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6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return(temp);</a:t>
            </a:r>
          </a:p>
          <a:p>
            <a:r>
              <a:rPr lang="en-US" altLang="en-US" sz="16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004048" y="2636912"/>
            <a:ext cx="4032448" cy="27363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IN" sz="1600" b="1" u="sng" dirty="0">
                <a:solidFill>
                  <a:prstClr val="black"/>
                </a:solidFill>
              </a:rPr>
              <a:t>OUTPUT</a:t>
            </a:r>
          </a:p>
          <a:p>
            <a:endParaRPr lang="en-IN" sz="1600" b="1" dirty="0" smtClean="0"/>
          </a:p>
          <a:p>
            <a:r>
              <a:rPr lang="en-IN" sz="1600" b="1" dirty="0" smtClean="0"/>
              <a:t>For 1st </a:t>
            </a:r>
            <a:r>
              <a:rPr lang="en-IN" sz="1600" b="1" dirty="0"/>
              <a:t>complex number</a:t>
            </a:r>
          </a:p>
          <a:p>
            <a:r>
              <a:rPr lang="en-IN" sz="1600" b="1" dirty="0"/>
              <a:t>Enter re &amp; </a:t>
            </a:r>
            <a:r>
              <a:rPr lang="en-IN" sz="1600" b="1" dirty="0" err="1"/>
              <a:t>im</a:t>
            </a:r>
            <a:r>
              <a:rPr lang="en-IN" sz="1600" b="1" dirty="0"/>
              <a:t> part </a:t>
            </a:r>
            <a:r>
              <a:rPr lang="en-IN" sz="1600" b="1" dirty="0" smtClean="0"/>
              <a:t>respectively: </a:t>
            </a:r>
            <a:r>
              <a:rPr lang="en-IN" sz="1600" b="1" dirty="0"/>
              <a:t>2.3</a:t>
            </a:r>
          </a:p>
          <a:p>
            <a:r>
              <a:rPr lang="en-IN" sz="1600" b="1" dirty="0"/>
              <a:t>4.5</a:t>
            </a:r>
          </a:p>
          <a:p>
            <a:endParaRPr lang="en-IN" sz="1600" b="1" dirty="0"/>
          </a:p>
          <a:p>
            <a:r>
              <a:rPr lang="en-IN" sz="1600" b="1" dirty="0"/>
              <a:t>For 2nd complex number</a:t>
            </a:r>
          </a:p>
          <a:p>
            <a:r>
              <a:rPr lang="en-IN" sz="1600" b="1" dirty="0"/>
              <a:t>Enter </a:t>
            </a:r>
            <a:r>
              <a:rPr lang="en-IN" sz="1600" b="1" dirty="0" smtClean="0"/>
              <a:t>re &amp; </a:t>
            </a:r>
            <a:r>
              <a:rPr lang="en-IN" sz="1600" b="1" dirty="0" err="1" smtClean="0"/>
              <a:t>im</a:t>
            </a:r>
            <a:r>
              <a:rPr lang="en-IN" sz="1600" b="1" dirty="0" smtClean="0"/>
              <a:t> part </a:t>
            </a:r>
            <a:r>
              <a:rPr lang="en-IN" sz="1600" b="1" dirty="0"/>
              <a:t>respectively: 3.4</a:t>
            </a:r>
          </a:p>
          <a:p>
            <a:r>
              <a:rPr lang="en-IN" sz="1600" b="1" dirty="0"/>
              <a:t>5</a:t>
            </a:r>
          </a:p>
          <a:p>
            <a:r>
              <a:rPr lang="en-IN" sz="1600" b="1" dirty="0"/>
              <a:t>Sum = 5.7 + 9.5i</a:t>
            </a:r>
          </a:p>
          <a:p>
            <a:endParaRPr lang="en-IN" sz="1600" b="1" dirty="0"/>
          </a:p>
        </p:txBody>
      </p:sp>
    </p:spTree>
    <p:extLst>
      <p:ext uri="{BB962C8B-B14F-4D97-AF65-F5344CB8AC3E}">
        <p14:creationId xmlns:p14="http://schemas.microsoft.com/office/powerpoint/2010/main" val="291068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Any question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710" y="1628800"/>
            <a:ext cx="2304256" cy="3584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467544" y="692696"/>
            <a:ext cx="8229600" cy="93610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altLang="zh-CN" sz="6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Any question?</a:t>
            </a:r>
          </a:p>
          <a:p>
            <a:pPr marL="0" indent="0" algn="ctr">
              <a:buNone/>
            </a:pPr>
            <a:endParaRPr lang="en-US" altLang="zh-CN" sz="2000" dirty="0">
              <a:solidFill>
                <a:srgbClr val="FF00FF"/>
              </a:solidFill>
              <a:ea typeface="宋体" pitchFamily="2" charset="-122"/>
            </a:endParaRPr>
          </a:p>
          <a:p>
            <a:pPr marL="0" indent="0">
              <a:buNone/>
            </a:pPr>
            <a:endParaRPr lang="en-IN" altLang="zh-CN" sz="2000" dirty="0" smtClean="0">
              <a:solidFill>
                <a:srgbClr val="FF00FF"/>
              </a:solidFill>
              <a:ea typeface="宋体" pitchFamily="2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5301208"/>
            <a:ext cx="7704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You may post your question(s) at the “Discussion Forum” maintained in the course Web page.</a:t>
            </a:r>
            <a:endParaRPr lang="en-IN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43</a:t>
            </a:fld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#??: © DSamanta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595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107504" y="404664"/>
            <a:ext cx="8229600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Problems to ponder…</a:t>
            </a:r>
          </a:p>
          <a:p>
            <a:pPr marL="0" indent="0" algn="ctr">
              <a:buNone/>
            </a:pPr>
            <a:endParaRPr lang="en-US" altLang="zh-CN" sz="2000" dirty="0">
              <a:solidFill>
                <a:srgbClr val="FF00FF"/>
              </a:solidFill>
              <a:ea typeface="宋体" pitchFamily="2" charset="-122"/>
            </a:endParaRPr>
          </a:p>
          <a:p>
            <a:pPr marL="0" indent="0">
              <a:buNone/>
            </a:pPr>
            <a:endParaRPr lang="en-IN" altLang="zh-CN" sz="2000" dirty="0" smtClean="0">
              <a:solidFill>
                <a:srgbClr val="FF00FF"/>
              </a:solidFill>
              <a:ea typeface="宋体" pitchFamily="2" charset="-12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44</a:t>
            </a:fld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#??: © DSamanta</a:t>
            </a:r>
            <a:endParaRPr lang="en-IN" sz="1000" b="0" i="1" dirty="0"/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63272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Will be posted shortly…</a:t>
            </a:r>
            <a:endParaRPr lang="en-US" sz="4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30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107504" y="404664"/>
            <a:ext cx="8229600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Problems for practice…</a:t>
            </a:r>
          </a:p>
          <a:p>
            <a:pPr marL="0" indent="0" algn="ctr">
              <a:buNone/>
            </a:pPr>
            <a:endParaRPr lang="en-US" altLang="zh-CN" sz="2000" dirty="0">
              <a:solidFill>
                <a:srgbClr val="FF00FF"/>
              </a:solidFill>
              <a:ea typeface="宋体" pitchFamily="2" charset="-122"/>
            </a:endParaRPr>
          </a:p>
          <a:p>
            <a:pPr marL="0" indent="0">
              <a:buNone/>
            </a:pPr>
            <a:endParaRPr lang="en-IN" altLang="zh-CN" sz="2000" dirty="0" smtClean="0">
              <a:solidFill>
                <a:srgbClr val="FF00FF"/>
              </a:solidFill>
              <a:ea typeface="宋体" pitchFamily="2" charset="-12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45</a:t>
            </a:fld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#??: © DSamanta</a:t>
            </a:r>
            <a:endParaRPr lang="en-IN" sz="1000" b="0" i="1" dirty="0"/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63272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Will be posted shortly…</a:t>
            </a:r>
          </a:p>
          <a:p>
            <a:pPr marL="45720" indent="0">
              <a:lnSpc>
                <a:spcPct val="150000"/>
              </a:lnSpc>
              <a:buNone/>
            </a:pP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64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Built-in Data Type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9512" y="1268760"/>
            <a:ext cx="8964488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are five basic data types associated with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variables</a:t>
            </a:r>
          </a:p>
          <a:p>
            <a:pPr lvl="8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just">
              <a:lnSpc>
                <a:spcPct val="110000"/>
              </a:lnSpc>
              <a:buNone/>
            </a:pPr>
            <a:r>
              <a:rPr lang="en-IN" sz="2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integer: a whole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just">
              <a:lnSpc>
                <a:spcPct val="110000"/>
              </a:lnSpc>
              <a:buNone/>
            </a:pPr>
            <a:r>
              <a:rPr lang="en-IN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floating point value: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number with a fractional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part</a:t>
            </a: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just">
              <a:lnSpc>
                <a:spcPct val="110000"/>
              </a:lnSpc>
              <a:buNone/>
            </a:pPr>
            <a:r>
              <a:rPr lang="en-IN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double-precision floating point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value</a:t>
            </a: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just">
              <a:lnSpc>
                <a:spcPct val="110000"/>
              </a:lnSpc>
              <a:buNone/>
            </a:pPr>
            <a:r>
              <a:rPr lang="en-IN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	-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single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character</a:t>
            </a: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just">
              <a:lnSpc>
                <a:spcPct val="110000"/>
              </a:lnSpc>
              <a:buNone/>
            </a:pPr>
            <a:r>
              <a:rPr lang="en-IN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IN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valueless special purpose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type</a:t>
            </a: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75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 Built-in Data Type in C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85782" y="1600654"/>
            <a:ext cx="7300428" cy="4200116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lnSpc>
                <a:spcPct val="150000"/>
              </a:lnSpc>
            </a:pP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= 4000; 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// 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positive integer data type</a:t>
            </a:r>
          </a:p>
          <a:p>
            <a:pPr>
              <a:lnSpc>
                <a:spcPct val="150000"/>
              </a:lnSpc>
            </a:pP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float b = 5.2324; 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// 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data type</a:t>
            </a:r>
          </a:p>
          <a:p>
            <a:pPr>
              <a:lnSpc>
                <a:spcPct val="150000"/>
              </a:lnSpc>
            </a:pP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char c = 'Z'; 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// 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data type</a:t>
            </a:r>
          </a:p>
          <a:p>
            <a:pPr>
              <a:lnSpc>
                <a:spcPct val="150000"/>
              </a:lnSpc>
            </a:pP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long d = 41657; 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// 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positive integer data type</a:t>
            </a:r>
          </a:p>
          <a:p>
            <a:pPr>
              <a:lnSpc>
                <a:spcPct val="150000"/>
              </a:lnSpc>
            </a:pP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long e = -21556; 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// 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-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integer data type</a:t>
            </a:r>
          </a:p>
          <a:p>
            <a:pPr>
              <a:lnSpc>
                <a:spcPct val="150000"/>
              </a:lnSpc>
            </a:pP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 = -185; 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// 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integer data type</a:t>
            </a:r>
          </a:p>
          <a:p>
            <a:pPr>
              <a:lnSpc>
                <a:spcPct val="150000"/>
              </a:lnSpc>
            </a:pP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short g = 130; 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// 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short +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integer data type</a:t>
            </a:r>
          </a:p>
          <a:p>
            <a:pPr>
              <a:lnSpc>
                <a:spcPct val="150000"/>
              </a:lnSpc>
            </a:pP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short h = -130; 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// 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short -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integer data type</a:t>
            </a:r>
          </a:p>
          <a:p>
            <a:pPr>
              <a:lnSpc>
                <a:spcPct val="150000"/>
              </a:lnSpc>
            </a:pP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double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4.1234567890; // double float data type</a:t>
            </a:r>
          </a:p>
          <a:p>
            <a:pPr>
              <a:lnSpc>
                <a:spcPct val="150000"/>
              </a:lnSpc>
            </a:pP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float j = -3.55; 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// 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data type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9055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Advantage of Built-in Data Type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331639"/>
            <a:ext cx="8363272" cy="461764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Simple</a:t>
            </a:r>
          </a:p>
          <a:p>
            <a:pPr lvl="2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Really simple! Only FIVE types of data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!!</a:t>
            </a:r>
          </a:p>
          <a:p>
            <a:pPr lvl="2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Easy to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handle</a:t>
            </a:r>
          </a:p>
          <a:p>
            <a:pPr lvl="2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Allocation of memory and operations are already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defined</a:t>
            </a:r>
          </a:p>
          <a:p>
            <a:pPr lvl="8" algn="just">
              <a:lnSpc>
                <a:spcPct val="110000"/>
              </a:lnSpc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8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Built-in support by programming language</a:t>
            </a:r>
          </a:p>
          <a:p>
            <a:pPr lvl="2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 library are there to deal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 them</a:t>
            </a: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8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27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Disadvantage of Built-in Data Type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is a need for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storing and handling variety of data types</a:t>
            </a:r>
          </a:p>
          <a:p>
            <a:pPr lvl="2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Image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text, video, etc.</a:t>
            </a:r>
          </a:p>
          <a:p>
            <a:pPr lvl="8" algn="just">
              <a:lnSpc>
                <a:spcPct val="110000"/>
              </a:lnSpc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Limited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range</a:t>
            </a:r>
          </a:p>
          <a:p>
            <a:pPr lvl="8" algn="just">
              <a:lnSpc>
                <a:spcPct val="110000"/>
              </a:lnSpc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Waste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memory</a:t>
            </a:r>
          </a:p>
          <a:p>
            <a:pPr lvl="6" algn="just">
              <a:lnSpc>
                <a:spcPct val="110000"/>
              </a:lnSpc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 flexibility</a:t>
            </a:r>
          </a:p>
          <a:p>
            <a:pPr lvl="8" algn="just">
              <a:lnSpc>
                <a:spcPct val="110000"/>
              </a:lnSpc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Error prone programming</a:t>
            </a: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1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User-Defined Data Type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9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18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4394</TotalTime>
  <Words>2260</Words>
  <Application>Microsoft Office PowerPoint</Application>
  <PresentationFormat>On-screen Show (4:3)</PresentationFormat>
  <Paragraphs>586</Paragraphs>
  <Slides>45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5" baseType="lpstr">
      <vt:lpstr>宋体</vt:lpstr>
      <vt:lpstr>Arial</vt:lpstr>
      <vt:lpstr>Calibri</vt:lpstr>
      <vt:lpstr>Cambria Math</vt:lpstr>
      <vt:lpstr>Consolas</vt:lpstr>
      <vt:lpstr>Courier New</vt:lpstr>
      <vt:lpstr>Georgia</vt:lpstr>
      <vt:lpstr>Times New Roman</vt:lpstr>
      <vt:lpstr>Trebuchet MS</vt:lpstr>
      <vt:lpstr>Slipstream</vt:lpstr>
      <vt:lpstr>Programming and Data Structures</vt:lpstr>
      <vt:lpstr>PowerPoint Presentation</vt:lpstr>
      <vt:lpstr>Today’s discussion…</vt:lpstr>
      <vt:lpstr>Built-in Data Type</vt:lpstr>
      <vt:lpstr>Built-in Data Type</vt:lpstr>
      <vt:lpstr>Example: Built-in Data Type in C</vt:lpstr>
      <vt:lpstr>Advantage of Built-in Data Type</vt:lpstr>
      <vt:lpstr>Disadvantage of Built-in Data Type</vt:lpstr>
      <vt:lpstr>User-Defined Data Type</vt:lpstr>
      <vt:lpstr>What is User Defined Data Type?</vt:lpstr>
      <vt:lpstr>Why Abstract?</vt:lpstr>
      <vt:lpstr>Why User-Defined Data Types?</vt:lpstr>
      <vt:lpstr>How User-Defined Data Types?</vt:lpstr>
      <vt:lpstr>Structure Definition in C</vt:lpstr>
      <vt:lpstr>Defining a Structure</vt:lpstr>
      <vt:lpstr>Defining a Structure</vt:lpstr>
      <vt:lpstr>Point to be Noted</vt:lpstr>
      <vt:lpstr>Example: Complex Number Addition</vt:lpstr>
      <vt:lpstr>Operations with ADTs</vt:lpstr>
      <vt:lpstr>ADT: Complex Number</vt:lpstr>
      <vt:lpstr>Example: Complex Numbers</vt:lpstr>
      <vt:lpstr>ADT: Set</vt:lpstr>
      <vt:lpstr>Example: Set Manipulation</vt:lpstr>
      <vt:lpstr>Binary Tree</vt:lpstr>
      <vt:lpstr>Definition</vt:lpstr>
      <vt:lpstr>Tree Terminology</vt:lpstr>
      <vt:lpstr>More Tree Terminology</vt:lpstr>
      <vt:lpstr>Full &amp; Complete Binary Tree</vt:lpstr>
      <vt:lpstr>Advantages of Trees</vt:lpstr>
      <vt:lpstr>Declaring a Binary Tree in C</vt:lpstr>
      <vt:lpstr>Traversals</vt:lpstr>
      <vt:lpstr>Example: Traversals</vt:lpstr>
      <vt:lpstr>Linked List</vt:lpstr>
      <vt:lpstr>Definition</vt:lpstr>
      <vt:lpstr>Linked List Representation</vt:lpstr>
      <vt:lpstr>Defining A Linked List</vt:lpstr>
      <vt:lpstr>Why Linked List?</vt:lpstr>
      <vt:lpstr>Other Examples</vt:lpstr>
      <vt:lpstr>Example: Comparing Dates </vt:lpstr>
      <vt:lpstr>Comparing Dates</vt:lpstr>
      <vt:lpstr>Example: Add Two Complex Numbers </vt:lpstr>
      <vt:lpstr>Add Two Complex Numbers</vt:lpstr>
      <vt:lpstr>PowerPoint Presentation</vt:lpstr>
      <vt:lpstr>PowerPoint Presentation</vt:lpstr>
      <vt:lpstr>PowerPoint Presentation</vt:lpstr>
    </vt:vector>
  </TitlesOfParts>
  <Company>IIT Kharagpur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and Data Structures</dc:title>
  <dc:creator>Debasis Samanta</dc:creator>
  <cp:lastModifiedBy>ds</cp:lastModifiedBy>
  <cp:revision>393</cp:revision>
  <dcterms:created xsi:type="dcterms:W3CDTF">2016-12-06T07:31:32Z</dcterms:created>
  <dcterms:modified xsi:type="dcterms:W3CDTF">2017-03-08T19:08:40Z</dcterms:modified>
</cp:coreProperties>
</file>